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7" r:id="rId13"/>
    <p:sldId id="269" r:id="rId14"/>
    <p:sldId id="270" r:id="rId15"/>
    <p:sldId id="271" r:id="rId16"/>
    <p:sldId id="272" r:id="rId17"/>
    <p:sldId id="273" r:id="rId18"/>
    <p:sldId id="298" r:id="rId19"/>
    <p:sldId id="299" r:id="rId20"/>
    <p:sldId id="294" r:id="rId21"/>
    <p:sldId id="274" r:id="rId22"/>
    <p:sldId id="296" r:id="rId23"/>
    <p:sldId id="275" r:id="rId24"/>
    <p:sldId id="276" r:id="rId25"/>
    <p:sldId id="277" r:id="rId26"/>
    <p:sldId id="300" r:id="rId27"/>
    <p:sldId id="278" r:id="rId28"/>
    <p:sldId id="301" r:id="rId29"/>
    <p:sldId id="302" r:id="rId30"/>
    <p:sldId id="303" r:id="rId31"/>
    <p:sldId id="281" r:id="rId32"/>
    <p:sldId id="282" r:id="rId33"/>
    <p:sldId id="284" r:id="rId34"/>
    <p:sldId id="287" r:id="rId35"/>
    <p:sldId id="288" r:id="rId36"/>
    <p:sldId id="290" r:id="rId37"/>
    <p:sldId id="292" r:id="rId38"/>
    <p:sldId id="293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0.22756312507410242"/>
                  <c:y val="1.604605661099388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Гражданин, частично утративший способность либо возможности самостоятельно осуществлять 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самообслуживание</a:t>
                    </a:r>
                    <a:r>
                      <a:rPr lang="ru-RU" baseline="0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 ....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или </a:t>
                    </a:r>
                    <a:r>
                      <a:rPr lang="ru-RU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наличия инвалидности-117 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чел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963074724361439E-2"/>
                  <c:y val="0.33150772599340816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Гражданин при наличии в семье инвалида или инвалидов, в т.ч. ребенка-инвалида или детей-инвалидов, нуждающихся в постоянном постороннем уходе-189 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чел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4269576945666827"/>
                  <c:y val="-7.3461744991297262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Гражданин при наличии ребенка или детей ( в т.ч. находящихся под опекой или попечительством), испытывающих трудности в социальной адаптации- 1507 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чел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840922158746496"/>
                  <c:y val="4.7904348448223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Гражданин </a:t>
                    </a:r>
                    <a:r>
                      <a:rPr lang="ru-RU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при наличии внутрисемейного конфликта, в т.ч. с лицами с наркотической или алкогольной зависимостью, лицами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,..., </a:t>
                    </a:r>
                    <a:r>
                      <a:rPr lang="ru-RU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наличие насилия в семье -46 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чел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2734667144578005"/>
                  <c:y val="0.4858769550296880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Гражданин при наличии других 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обстоятельств </a:t>
                    </a:r>
                    <a:r>
                      <a:rPr lang="ru-RU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(несовершеннолетние и семьи в СОП)- 153 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rPr>
                      <a:t>чел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2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Гражданин, частично утративший способность либо возможности самостоятельно осуществлять самообслуживание, самостоятельно передвигаться, обеспечивать основные жизненные потребности в силу заболевания, травмы, возраста или наличия инвалидности-117 чел</c:v>
                </c:pt>
                <c:pt idx="1">
                  <c:v>Гражданин при наличии в семье инвалида или инвалидов, в т.ч. ребенка-инвалида или детей-инвалидов, нуждающихся в постоянном постороннем уходе-189 чел</c:v>
                </c:pt>
                <c:pt idx="2">
                  <c:v>Гражданин при наличии ребенка или детей ( в т.ч. находящихся под опекой или попечительством), испытывающих трудности в социальной адаптации- 1507 чел</c:v>
                </c:pt>
                <c:pt idx="3">
                  <c:v>Гражданин при наличии внутрисемейного конфликта, в т.ч. с лицами с наркотической или алкогольной зависимостью, лицами, имеющими пристрастие к азартным играм, лицами, страдающими психическими расстройствами, наличие насилия в семье -46 чел</c:v>
                </c:pt>
                <c:pt idx="4">
                  <c:v>Гражданин при наличии других обстоятельств, которые нормативными правовыми актами субъектов Российской Федерации признаны ухудшающими или спорсобны ухудшить условия его жизнедеятельности (несовершеннолетние и семьи в СОП)- 153 чел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117</c:v>
                </c:pt>
                <c:pt idx="1">
                  <c:v>189</c:v>
                </c:pt>
                <c:pt idx="2">
                  <c:v>1507</c:v>
                </c:pt>
                <c:pt idx="3">
                  <c:v>46</c:v>
                </c:pt>
                <c:pt idx="4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83891076115481E-2"/>
          <c:y val="3.4953001968503934E-2"/>
          <c:w val="0.5863827099737533"/>
          <c:h val="0.89884399606299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 в СОП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Начало года</c:v>
                </c:pt>
                <c:pt idx="1">
                  <c:v>Конец года</c:v>
                </c:pt>
                <c:pt idx="2">
                  <c:v>Поставлено</c:v>
                </c:pt>
                <c:pt idx="3">
                  <c:v>Снято</c:v>
                </c:pt>
                <c:pt idx="4">
                  <c:v>С улчшением ситуации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120</c:v>
                </c:pt>
                <c:pt idx="1">
                  <c:v>128</c:v>
                </c:pt>
                <c:pt idx="2">
                  <c:v>86</c:v>
                </c:pt>
                <c:pt idx="3">
                  <c:v>78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Н/л в СОП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Начало года</c:v>
                </c:pt>
                <c:pt idx="1">
                  <c:v>Конец года</c:v>
                </c:pt>
                <c:pt idx="2">
                  <c:v>Поставлено</c:v>
                </c:pt>
                <c:pt idx="3">
                  <c:v>Снято</c:v>
                </c:pt>
                <c:pt idx="4">
                  <c:v>С улчшением ситуации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171</c:v>
                </c:pt>
                <c:pt idx="1">
                  <c:v>219</c:v>
                </c:pt>
                <c:pt idx="2">
                  <c:v>146</c:v>
                </c:pt>
                <c:pt idx="3">
                  <c:v>98</c:v>
                </c:pt>
                <c:pt idx="4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Группа риска (семьи)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Начало года</c:v>
                </c:pt>
                <c:pt idx="1">
                  <c:v>Конец года</c:v>
                </c:pt>
                <c:pt idx="2">
                  <c:v>Поставлено</c:v>
                </c:pt>
                <c:pt idx="3">
                  <c:v>Снято</c:v>
                </c:pt>
                <c:pt idx="4">
                  <c:v>С улчшением ситуации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</c:v>
                </c:pt>
                <c:pt idx="1">
                  <c:v>63</c:v>
                </c:pt>
                <c:pt idx="2">
                  <c:v>51</c:v>
                </c:pt>
                <c:pt idx="3">
                  <c:v>29</c:v>
                </c:pt>
                <c:pt idx="4">
                  <c:v>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Группа риска (н/л)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Начало года</c:v>
                </c:pt>
                <c:pt idx="1">
                  <c:v>Конец года</c:v>
                </c:pt>
                <c:pt idx="2">
                  <c:v>Поставлено</c:v>
                </c:pt>
                <c:pt idx="3">
                  <c:v>Снято</c:v>
                </c:pt>
                <c:pt idx="4">
                  <c:v>С улчшением ситуации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57</c:v>
                </c:pt>
                <c:pt idx="1">
                  <c:v>82</c:v>
                </c:pt>
                <c:pt idx="2">
                  <c:v>66</c:v>
                </c:pt>
                <c:pt idx="3">
                  <c:v>41</c:v>
                </c:pt>
                <c:pt idx="4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656192"/>
        <c:axId val="155658112"/>
      </c:barChart>
      <c:catAx>
        <c:axId val="155656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55658112"/>
        <c:crosses val="autoZero"/>
        <c:auto val="1"/>
        <c:lblAlgn val="ctr"/>
        <c:lblOffset val="100"/>
        <c:noMultiLvlLbl val="0"/>
      </c:catAx>
      <c:valAx>
        <c:axId val="15565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65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0.09917</cdr:x>
      <cdr:y>0.93979</cdr:y>
    </cdr:from>
    <cdr:to>
      <cdr:x>0.20774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3819326"/>
          <a:ext cx="945923" cy="244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Начало года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0.21488</cdr:x>
      <cdr:y>0.93979</cdr:y>
    </cdr:from>
    <cdr:to>
      <cdr:x>0.32809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3819326"/>
          <a:ext cx="986408" cy="244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Конец года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0.33058</cdr:x>
      <cdr:y>0.93979</cdr:y>
    </cdr:from>
    <cdr:to>
      <cdr:x>0.44379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320" y="3819326"/>
          <a:ext cx="986408" cy="244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0.33361</cdr:x>
      <cdr:y>0.93979</cdr:y>
    </cdr:from>
    <cdr:to>
      <cdr:x>0.43856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06747" y="3819326"/>
          <a:ext cx="914400" cy="244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Поставлено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0.44753</cdr:x>
      <cdr:y>0.93979</cdr:y>
    </cdr:from>
    <cdr:to>
      <cdr:x>0.55247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99285" y="3819326"/>
          <a:ext cx="914400" cy="244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Снято с учета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0.5696</cdr:x>
      <cdr:y>0.94684</cdr:y>
    </cdr:from>
    <cdr:to>
      <cdr:x>0.75142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62939" y="3847976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 улучшением ситуации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6B32B6-411A-406E-AE76-1935197A88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B68337-FBFC-41EF-A567-4728F81E162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7560840" cy="1752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Отчет  </a:t>
            </a:r>
          </a:p>
          <a:p>
            <a:r>
              <a:rPr lang="ru-RU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  деятельности </a:t>
            </a:r>
          </a:p>
          <a:p>
            <a:r>
              <a:rPr lang="ru-RU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МБУ СО «Центр социальной помощи семье и детям  «Октябрьский» </a:t>
            </a:r>
          </a:p>
          <a:p>
            <a:r>
              <a:rPr lang="ru-RU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 2017 год</a:t>
            </a:r>
            <a:endParaRPr lang="ru-RU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E:\Эмблема Центра новая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31658"/>
            <a:ext cx="2592288" cy="27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7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25" y="2417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Реализация коррекционно-развивающих программ.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242" y="967962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отделении профилактики безнадзорности и правонарушений несовершеннолетних:</a:t>
            </a:r>
            <a:endParaRPr lang="ru-RU" sz="20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75" y="1675848"/>
            <a:ext cx="8319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Программа социально - педагогической и социально - психологической  поддержки материнства и отцовства «Растем  вместе» (для  детей от 2х до 3х лет и их родителей).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Подпрограмма «Фольклор с мамой» (развитие двигательной и познавательной активности, приобретение опыта  социального поведения, формирование интереса  к народному фольклорному творчеству, обычаям и культуре русского народа). </a:t>
            </a:r>
          </a:p>
        </p:txBody>
      </p:sp>
      <p:pic>
        <p:nvPicPr>
          <p:cNvPr id="2052" name="Picture 4" descr="C:\Users\Пользователь\Desktop\Новая папка (2)\IMG_1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3" y="3461817"/>
            <a:ext cx="3876918" cy="29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Новая папка (2)\IMG_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62" y="3766310"/>
            <a:ext cx="4009618" cy="30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6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093" y="404664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отделении профилактики безнадзорности и правонарушений несовершеннолетних: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674" y="1340768"/>
            <a:ext cx="8319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Программа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формирования навыков адаптации и сотрудничества «Один за всех».</a:t>
            </a:r>
          </a:p>
          <a:p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Творческая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мастерская «Затейники» (развитие творческих способностей и практических  умений несовершеннолетних, содействие их  личностной и социальной самореализации). </a:t>
            </a:r>
          </a:p>
        </p:txBody>
      </p:sp>
      <p:pic>
        <p:nvPicPr>
          <p:cNvPr id="11267" name="Picture 3" descr="\\SHEVCOVA\Users\Public\планы для И. В\фото\затейники\IMG_0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26" y="3212976"/>
            <a:ext cx="4418234" cy="33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\\SHEVCOVA\Users\Public\Архив фото и видео материалов МБУ СО ЦСПСиД Октябрьский\фото\2017 г\фото Попова новый год\DSCN2488 ве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4" y="2924944"/>
            <a:ext cx="4224992" cy="31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4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093" y="404664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>
                    <a:lumMod val="75000"/>
                    <a:lumOff val="25000"/>
                  </a:srgbClr>
                </a:solidFill>
              </a:rPr>
              <a:t>В отделении профилактики безнадзорности и правонарушений несовершеннолетних: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674" y="1340768"/>
            <a:ext cx="8319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Программа  </a:t>
            </a:r>
            <a:r>
              <a:rPr lang="ru-RU" dirty="0">
                <a:solidFill>
                  <a:srgbClr val="002060">
                    <a:lumMod val="75000"/>
                    <a:lumOff val="25000"/>
                  </a:srgbClr>
                </a:solidFill>
              </a:rPr>
              <a:t>формирования навыков  конструктивного общения в клубе «Перекресток» </a:t>
            </a:r>
          </a:p>
          <a:p>
            <a:r>
              <a:rPr lang="ru-RU" dirty="0">
                <a:solidFill>
                  <a:srgbClr val="002060">
                    <a:lumMod val="75000"/>
                    <a:lumOff val="25000"/>
                  </a:srgbClr>
                </a:solidFill>
              </a:rPr>
              <a:t>Студия для девушек  подростков «Перезагрузка» (задачи- изменить у подростков ценностные ориентации, жизненные ориентиры,  привить нормы нравственности, эстетики,  морали и конструктивного поведения). </a:t>
            </a:r>
          </a:p>
        </p:txBody>
      </p:sp>
      <p:pic>
        <p:nvPicPr>
          <p:cNvPr id="17410" name="Picture 2" descr="\\SHEVCOVA\Users\Public\планы для И. В\фото\26962267_190052955070008_141382679785414986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38" y="2903849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SHEVCOVA\Users\Public\планы для И. В\фото\фото попова\27-02-2018_11-04-09\DtGjCgRN1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2" y="2924607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7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826" y="404664"/>
            <a:ext cx="6073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отделении социальной помощи семье и детям:</a:t>
            </a:r>
            <a:endParaRPr lang="ru-RU" sz="20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136" y="980728"/>
            <a:ext cx="8469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«Киндеры» социально-педагогическая и социально-психологическая поддержка семей с детьми, испытывающими трудности в социальной адаптации, подготовка детей и родителей к плавному переходу от воспитания в условиях семьи к воспитанию детей в детском саду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826" y="227687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Подросток-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Lend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»- предотвращение проявления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девиантных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форм поведения в процессе вовлечения несовершеннолетних в мероприятия социокультурной деятельности, формирование ценностных ориентиров подростков 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0" name="Picture 2" descr="\\SHEVCOVA\Users\Public\Архив фото и видео материалов МБУ СО ЦСПСиД Октябрьский\фото\2017 г\неделя качества ОСПСиД 2017\qxvxMiw_O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80" y="3566628"/>
            <a:ext cx="4578917" cy="30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SHEVCOVA\Users\Public\Архив фото и видео материалов МБУ СО ЦСПСиД Октябрьский\фото\2017 г\Мероприятие для дошкольников, посвященное Универсиаде 2019     28.10.2017\nLetb-OSOZ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6" y="3417714"/>
            <a:ext cx="4088969" cy="30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3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093" y="4046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отделении социальной реабилитации детей с ограниченными возможностями:</a:t>
            </a:r>
            <a:endParaRPr lang="ru-RU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202" y="1052736"/>
            <a:ext cx="8487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Инклюзивная театральная студия «Зазеркалье»: комплексное, всесторонне развитие личности ребенка, выражаемое в его к полной социализации, нравственном, этическом и эстетическом развитии, формировании познавательной активности и речи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675" y="5269849"/>
            <a:ext cx="849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Группа кратковременного пребывания детей «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Знайки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»: содействие  развитию детей с ОВ, их социализации, путем обучения навыкам самообслуживания и взаимодействия с окружающими; педагогическое просвещение родителей, способствующее повышению их педагогической компетентности . 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Пользователь\Desktop\Новая папка (2)\DSC05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4" y="2204996"/>
            <a:ext cx="4329031" cy="28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HEVCOVA\Users\Public\планы для И. В\фото\заняте с логопедом\DSC04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25" y="2341849"/>
            <a:ext cx="4406171" cy="29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2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276872"/>
            <a:ext cx="8541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Керамическая мастерская «Волшебная глина»: развитие творческой активности и индивидуальности ребенка через деятельность по изготовлению керамических изделий 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109" y="980728"/>
            <a:ext cx="8199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Программа групповых занятий по социально-бытовой адаптации подростков с ОВЗ «Дом и я» :  совершенствование навыков самообслуживания, личной гигиены, хозяйственно-бытовых навыков, расширение сферы социально-бытовых контактов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728" y="349456"/>
            <a:ext cx="834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отделении социальной реабилитации детей с ограниченными возможностями:</a:t>
            </a:r>
            <a:endParaRPr lang="ru-RU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\\SHEVCOVA\Users\Public\планы для И. В\фото\глина\DSC_0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0698"/>
            <a:ext cx="2451823" cy="36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SHEVCOVA\Users\Public\планы для И. В\фото\социально бытовое занятие\P80214-154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00202"/>
            <a:ext cx="4323981" cy="32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2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54" y="349456"/>
            <a:ext cx="7829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отделении психолого-педагогической помощи:</a:t>
            </a:r>
            <a:endParaRPr lang="ru-RU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54" y="929051"/>
            <a:ext cx="8487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Программа «Коррекционно-развивающих занятий для детей с типичным развитием или ограниченными возможностями здоровья с использованием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монтессори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-материалов в инклюзивной группе»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54" y="206084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Клуб эстетического воспитания «Моя прекрасная леди»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\\SHEVCOVA\Users\Public\планы для И. В\фото\леди + монтессори\1CxMOyeXv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2" y="2817655"/>
            <a:ext cx="3934045" cy="261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SHEVCOVA\Users\Public\планы для И. В\фото\леди + монтессори\J7xir2TL95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94" y="2996952"/>
            <a:ext cx="4394376" cy="32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5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74" y="332656"/>
            <a:ext cx="8343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Организация и проведение мероприятий познавательной, краеведческой, патриотической, трудовой, физкультурно-оздоровительной, профилактической направленности (зависимого, </a:t>
            </a:r>
            <a:r>
              <a:rPr lang="ru-RU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девиантного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поведения),  семейные мероприятия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74" y="2020198"/>
            <a:ext cx="3558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«Семья в куче-не страшна и туча»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0114" y="6074215"/>
            <a:ext cx="4476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«У природы есть друзья – это мы, и ты и я»</a:t>
            </a:r>
            <a:endParaRPr lang="ru-RU" dirty="0"/>
          </a:p>
        </p:txBody>
      </p:sp>
      <p:pic>
        <p:nvPicPr>
          <p:cNvPr id="4099" name="Picture 3" descr="C:\Users\Пользователь\Desktop\Новая папка (2)\IMG_8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9530"/>
            <a:ext cx="4810335" cy="32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Новая папка (2)\DSC04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33" y="3011341"/>
            <a:ext cx="4609135" cy="30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44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674" y="332656"/>
            <a:ext cx="8343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Организация и проведение мероприятий познавательной, краеведческой, патриотической, трудовой, физкультурно-оздоровительной, профилактической направленности (зависимого, </a:t>
            </a:r>
            <a:r>
              <a:rPr lang="ru-RU" sz="2400" dirty="0" err="1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девиантного</a:t>
            </a:r>
            <a:r>
              <a:rPr lang="ru-RU" sz="2400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 поведения),  семейные мероприятия</a:t>
            </a:r>
            <a:endParaRPr lang="ru-RU" sz="2400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674" y="1939773"/>
            <a:ext cx="694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Мастер-класс по спортивно-танцевальному </a:t>
            </a:r>
            <a:endParaRPr lang="ru-RU" dirty="0" smtClean="0"/>
          </a:p>
          <a:p>
            <a:r>
              <a:rPr lang="ru-RU" dirty="0" smtClean="0"/>
              <a:t>направлению </a:t>
            </a:r>
            <a:r>
              <a:rPr lang="ru-RU" dirty="0" smtClean="0"/>
              <a:t>«</a:t>
            </a:r>
            <a:r>
              <a:rPr lang="ru-RU" dirty="0" err="1" smtClean="0"/>
              <a:t>зумба</a:t>
            </a:r>
            <a:r>
              <a:rPr lang="ru-RU" dirty="0" smtClean="0"/>
              <a:t>» от тренера из Марокко  </a:t>
            </a:r>
            <a:endParaRPr lang="ru-RU" dirty="0" smtClean="0"/>
          </a:p>
          <a:p>
            <a:r>
              <a:rPr lang="ru-RU" dirty="0" err="1" smtClean="0"/>
              <a:t>Лхаррара</a:t>
            </a:r>
            <a:r>
              <a:rPr lang="ru-RU" dirty="0" smtClean="0"/>
              <a:t> </a:t>
            </a:r>
            <a:r>
              <a:rPr lang="ru-RU" dirty="0" err="1" smtClean="0"/>
              <a:t>Аббдельхая</a:t>
            </a:r>
            <a:endParaRPr lang="ru-RU" dirty="0"/>
          </a:p>
        </p:txBody>
      </p:sp>
      <p:pic>
        <p:nvPicPr>
          <p:cNvPr id="5122" name="Picture 2" descr="C:\Users\Пользователь\Desktop\Новая папка (2)\P1240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7" y="2879804"/>
            <a:ext cx="4383341" cy="29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Новая папка (2)\DSC04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74" y="2631688"/>
            <a:ext cx="4247902" cy="28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1054" y="56033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«Защити себя сам» -  презентация работы «Школы </a:t>
            </a:r>
            <a:r>
              <a:rPr lang="ru-RU" dirty="0" smtClean="0"/>
              <a:t>самообороны </a:t>
            </a:r>
            <a:r>
              <a:rPr lang="ru-RU" dirty="0" err="1" smtClean="0"/>
              <a:t>КравМАГА</a:t>
            </a:r>
            <a:r>
              <a:rPr lang="ru-RU" dirty="0" smtClean="0"/>
              <a:t> и мастер-класс от студии артистического фехтования «СТАЯ»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15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ользователь\Desktop\Новая папка (2)\IMG_9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39" y="2334261"/>
            <a:ext cx="4403383" cy="29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674" y="332656"/>
            <a:ext cx="8343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Организация и проведение мероприятий познавательной, краеведческой, патриотической, трудовой, физкультурно-оздоровительной, профилактической направленности (зависимого, </a:t>
            </a:r>
            <a:r>
              <a:rPr lang="ru-RU" sz="2400" dirty="0" err="1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девиантного</a:t>
            </a:r>
            <a:r>
              <a:rPr lang="ru-RU" sz="2400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 поведения),  семейные мероприятия</a:t>
            </a:r>
            <a:endParaRPr lang="ru-RU" sz="2400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988840"/>
            <a:ext cx="43250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Совместное </a:t>
            </a:r>
            <a:r>
              <a:rPr lang="ru-RU" dirty="0" smtClean="0"/>
              <a:t>мероприятие с ПНИ </a:t>
            </a:r>
          </a:p>
          <a:p>
            <a:r>
              <a:rPr lang="ru-RU" dirty="0" smtClean="0"/>
              <a:t>«Журавлик», федерацией </a:t>
            </a:r>
            <a:r>
              <a:rPr lang="ru-RU" dirty="0" err="1" smtClean="0"/>
              <a:t>Мультиспорта</a:t>
            </a:r>
            <a:r>
              <a:rPr lang="ru-RU" dirty="0" smtClean="0"/>
              <a:t> и волонтерами- соревнования </a:t>
            </a:r>
            <a:r>
              <a:rPr lang="ru-RU" dirty="0" smtClean="0"/>
              <a:t>по мультиспорту </a:t>
            </a:r>
            <a:r>
              <a:rPr lang="ru-RU" dirty="0" smtClean="0"/>
              <a:t>«</a:t>
            </a:r>
            <a:r>
              <a:rPr lang="ru-RU" dirty="0" smtClean="0"/>
              <a:t>Зимние игры с Дедом Морозом»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29820" y="5476356"/>
            <a:ext cx="37696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Совместное мероприятие </a:t>
            </a:r>
            <a:r>
              <a:rPr lang="ru-RU" dirty="0" smtClean="0"/>
              <a:t>с ЦСО </a:t>
            </a:r>
          </a:p>
          <a:p>
            <a:r>
              <a:rPr lang="ru-RU" dirty="0" smtClean="0"/>
              <a:t>Октябрьского района и волонтерами</a:t>
            </a:r>
          </a:p>
          <a:p>
            <a:r>
              <a:rPr lang="ru-RU" dirty="0" smtClean="0"/>
              <a:t> «Зимний </a:t>
            </a:r>
            <a:r>
              <a:rPr lang="ru-RU" dirty="0" smtClean="0"/>
              <a:t>бал» </a:t>
            </a:r>
            <a:endParaRPr lang="ru-RU" dirty="0"/>
          </a:p>
        </p:txBody>
      </p:sp>
      <p:pic>
        <p:nvPicPr>
          <p:cNvPr id="6146" name="Picture 2" descr="C:\Users\Пользователь\Desktop\Новая папка (2)\DSC06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38778"/>
            <a:ext cx="4814875" cy="31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5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6400800" cy="1752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Цель деятельности:</a:t>
            </a:r>
            <a:endParaRPr lang="ru-RU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E:\Эмблема Центра новая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31658"/>
            <a:ext cx="2592288" cy="27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36904" cy="12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16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Результаты реализации ведомственной программы «Лето – 2017»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1 июня по 31 августа приняли участие в работе площадок  27 детей из семей, находящихся в социально-опасном положении, 23 ребенка с ограниченными возможностями и 166 детей, испытывающих трудности в социальной адаптации из многодетных, неполных, малообеспеченных семей.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Всего за летний период было организовано и проведено 111 мероприятий с детьми и подростками.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1" name="Picture 3" descr="\\SHEVCOVA\Users\Public\Архив фото и видео материалов МБУ СО ЦСПСиД Октябрьский\фото\2017 г\02.08. Киокушинкай до\DSC04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6147"/>
            <a:ext cx="4643077" cy="30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10" y="6101055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Открытое мероприятие: «Красноярск спортивный», в рамках которого </a:t>
            </a:r>
            <a:r>
              <a:rPr lang="ru-RU" sz="1600" dirty="0" smtClean="0"/>
              <a:t>прошел мастер-класс </a:t>
            </a:r>
            <a:r>
              <a:rPr lang="ru-RU" sz="1600" dirty="0"/>
              <a:t>по «Киокушинхай – карате – До».</a:t>
            </a:r>
          </a:p>
        </p:txBody>
      </p:sp>
      <p:pic>
        <p:nvPicPr>
          <p:cNvPr id="7172" name="Picture 4" descr="C:\Users\Пользователь\Desktop\Новая папка (2)\DSC03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738940"/>
            <a:ext cx="4497655" cy="29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8156" y="5727733"/>
            <a:ext cx="387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Посещение шатра Универсиады-2019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82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674" y="332656"/>
            <a:ext cx="8163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Работа с семьями и детьми в социально-опасном положении, группы риска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0807923"/>
              </p:ext>
            </p:extLst>
          </p:nvPr>
        </p:nvGraphicFramePr>
        <p:xfrm>
          <a:off x="0" y="1453232"/>
          <a:ext cx="87129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116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674" y="332656"/>
            <a:ext cx="8163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Работа с семьями и детьми в социально-опасном положении, группы риска</a:t>
            </a:r>
            <a:endParaRPr lang="ru-RU" sz="3200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175" y="1484784"/>
            <a:ext cx="7678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Взаимодействие субъектов системы профилактики безнадзорности и правонарушений несовершеннолетних. </a:t>
            </a:r>
            <a:endParaRPr lang="ru-RU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573" y="2275131"/>
            <a:ext cx="8416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работе с семьями и детьми, находящимися в СОП в рамках деятельности РЦ. Работа ведется согласно Положению о взаимодействии субъектов профилактики. Заседания межведомственных рабочих групп 1р/ неделю. Заседания КДНиЗП и субъектов профилактики 2р/</a:t>
            </a:r>
            <a:r>
              <a:rPr lang="ru-RU" dirty="0" err="1"/>
              <a:t>мес</a:t>
            </a:r>
            <a:r>
              <a:rPr lang="ru-RU" dirty="0"/>
              <a:t> (МБУ СО «ЦСПСиД «Октябрьский», учреждения образования, здравоохранения, МБУ ЦППМиСП № 5 «Сознание</a:t>
            </a:r>
            <a:r>
              <a:rPr lang="ru-RU" dirty="0" smtClean="0"/>
              <a:t>») -26 заседания в 2017г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3254" y="4225969"/>
            <a:ext cx="8288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ММАУ </a:t>
            </a:r>
            <a:r>
              <a:rPr lang="ru-RU" dirty="0"/>
              <a:t>Молодежный центр «Свое дело» (сотрудничество по вопросам организации трудовой занятости несовершеннолетних);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984" y="5085184"/>
            <a:ext cx="8472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сентябре 2017 года заключено соглашение  с КГБУЗ «Красноярский краевой противотуберкулезный диспансер»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2983" y="5949280"/>
            <a:ext cx="8472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Усилено взаимодействие с МБУ СО «Городской социально - реабилитационный  центр для несовершеннолетних «Росток»</a:t>
            </a:r>
          </a:p>
        </p:txBody>
      </p:sp>
    </p:spTree>
    <p:extLst>
      <p:ext uri="{BB962C8B-B14F-4D97-AF65-F5344CB8AC3E}">
        <p14:creationId xmlns:p14="http://schemas.microsoft.com/office/powerpoint/2010/main" val="383885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Совершенствование системы социального сопровождения семей, имеющих детей-инвалидов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860" y="134076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Оказание индивидуальных и групповых услуг логопедом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34007"/>
            <a:ext cx="7214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Развитие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направления «Служба ранней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помощи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 для детей с ОВЗ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6590" y="3003339"/>
            <a:ext cx="379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Введение услуги кратковременного 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присмотра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 детьми с ОВЗ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651" y="171010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 июля 2017г: оказание индивидуальных и групповых услуг логопедом-  было оказано 618 услуг. Услуги получили: 71 человек, (дети с ОВЗ, дети-инвалиды, родители (консультирование))</a:t>
            </a:r>
          </a:p>
        </p:txBody>
      </p:sp>
      <p:pic>
        <p:nvPicPr>
          <p:cNvPr id="15362" name="Picture 2" descr="\\SHEVCOVA\Users\Public\планы для И. В\фото\заняте с логопедом\DSC04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590265" cy="23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1\Desktop\Для работы Медведева\Фотоотчет свеча\IMG_29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239" y="3677953"/>
            <a:ext cx="2772308" cy="221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esktop\КС\bp15e1LJ_f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36939"/>
            <a:ext cx="2555776" cy="20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2642" y="5837660"/>
            <a:ext cx="8426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 работе с семьями, воспитывающими детей с ОВЗ. Систематически, 1 раз в 2 недели, проводятся заседания межведомственной комиссии с участием специалистов здравоохранения, образования и социальной защиты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515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860" y="404664"/>
            <a:ext cx="8438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Работа с родителями: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17602"/>
            <a:ext cx="522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Школа для родителей «Мудрая сова»: 8 заседаний. 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3041" y="1663933"/>
            <a:ext cx="203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Клуб «АРТ-мама» 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569" y="5482750"/>
            <a:ext cx="777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одительские собрания (18-по различным тематикам)  и другие мероприятия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860" y="1663933"/>
            <a:ext cx="4356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>
                    <a:lumMod val="75000"/>
                    <a:lumOff val="25000"/>
                  </a:srgbClr>
                </a:solidFill>
              </a:rPr>
              <a:t>Йога для мам «особенных» детей </a:t>
            </a:r>
          </a:p>
        </p:txBody>
      </p:sp>
      <p:pic>
        <p:nvPicPr>
          <p:cNvPr id="16386" name="Picture 2" descr="C:\Users\Пользователь\Desktop\Новая папка (2)\DSC06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47" y="2372208"/>
            <a:ext cx="4417889" cy="293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3" y="2204865"/>
            <a:ext cx="433442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4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860" y="404664"/>
            <a:ext cx="8438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Участие в ежегодных акциях: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804" y="999446"/>
            <a:ext cx="84566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«Помоги пойти учиться»: </a:t>
            </a: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12 организаций, предоставивших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спонсорскую помощь в виде канцелярии, портфелей, одежды и обуви: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1.АО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«Востоксибпромтранс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».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2.ООО «Аврора- Сибирь».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3.ООО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«Адонис – Библ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».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4.ООО «Холод Сибири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5.ООО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«КЛМ Арт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».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6.ООО «ФЦ «Редут».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7.ООО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«Ювенте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».8.ТЭЦ 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«Красноярские электрические сети».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9.ММАУ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«Молодежный центр «Свое дело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».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10.МБОУ СОШ № 50.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11.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Центробанк РФ  по Красноярскому краю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12.Войсковая  часть  7486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13.Представители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общественности (частные лица, пожелавшие остаться неизвестными).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Помощь оказана 143 детям и подросткам школьного возраста из 120 семей, в т.ч. семей категории СОП-48.</a:t>
            </a:r>
          </a:p>
        </p:txBody>
      </p:sp>
      <p:pic>
        <p:nvPicPr>
          <p:cNvPr id="8195" name="Picture 3" descr="\\SHEVCOVA\Users\Public\Архив фото и видео материалов МБУ СО ЦСПСиД Октябрьский\фото\2017 г\ПОМОГИ ПОЙТИ УЧИТЬСЯ! 2017\DSC04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45511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6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860" y="404664"/>
            <a:ext cx="8438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Участие в ежегодных акциях:</a:t>
            </a:r>
            <a:endParaRPr lang="ru-RU" sz="3200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016" y="989439"/>
            <a:ext cx="368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«Остановим насилие против детей»</a:t>
            </a:r>
            <a:endParaRPr lang="ru-RU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261962"/>
            <a:ext cx="414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«Декада качества» и «Неделя качества»</a:t>
            </a:r>
            <a:endParaRPr lang="ru-RU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016" y="1358771"/>
            <a:ext cx="7988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Мероприятия: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совместные </a:t>
            </a:r>
            <a:r>
              <a:rPr lang="ru-RU" dirty="0"/>
              <a:t>рейды  с  социальным педагогом  МБОУ СОШ  №99 по выявлению безнадзорных детей на улицах города, в общественных местах на территории Октябрьского района.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семинар </a:t>
            </a:r>
            <a:r>
              <a:rPr lang="ru-RU" dirty="0"/>
              <a:t>для родителей «Вместе против насилия!», выдача информационных буклетов «Воспитание с любовью»	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"</a:t>
            </a:r>
            <a:r>
              <a:rPr lang="ru-RU" dirty="0"/>
              <a:t>Мир без насилия - вместе мы справимся"»- Занятие с элементами психологического тренинга для подростков 12-15 лет,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Горячая </a:t>
            </a:r>
            <a:r>
              <a:rPr lang="ru-RU" dirty="0"/>
              <a:t>линия «Позвони – тебе помогут!» (с участием психолога учреждения)	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2514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соответствии с планами работы в рамках «Декады качества» и «Недели качества». Организовано 6 открытых мероприятий в период с 15 по 26 мая 2017г. («Декада качества»); с 8 по 15 ноября 2017г. 4 открытых мероприятия («Неделя качества»). Проведение консультаций юристов, психологов, других специалистов Центра.</a:t>
            </a:r>
          </a:p>
        </p:txBody>
      </p:sp>
    </p:spTree>
    <p:extLst>
      <p:ext uri="{BB962C8B-B14F-4D97-AF65-F5344CB8AC3E}">
        <p14:creationId xmlns:p14="http://schemas.microsoft.com/office/powerpoint/2010/main" val="2051592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Развитие социального партнерства с негосударственными организациями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2425" y="2037539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рамках партнерских отношений, заключенных договоров о сотрудничестве, на безвозмездной основе,  с целью оказания социальных услуг, организации и проведении мероприятий, развития материально-технической базы учреждения привлекались коммерческие организации Октябрьского района и города: </a:t>
            </a:r>
          </a:p>
          <a:p>
            <a:r>
              <a:rPr lang="ru-RU" dirty="0"/>
              <a:t>1) По договорам: Студия красоты «</a:t>
            </a:r>
            <a:r>
              <a:rPr lang="ru-RU" dirty="0" err="1"/>
              <a:t>La</a:t>
            </a:r>
            <a:r>
              <a:rPr lang="ru-RU" dirty="0"/>
              <a:t> </a:t>
            </a:r>
            <a:r>
              <a:rPr lang="ru-RU" dirty="0" err="1"/>
              <a:t>Mia</a:t>
            </a:r>
            <a:r>
              <a:rPr lang="ru-RU" dirty="0"/>
              <a:t> территория» (ИП Данкова) 2) ИП  Шевцов Д.А.</a:t>
            </a:r>
          </a:p>
          <a:p>
            <a:r>
              <a:rPr lang="ru-RU" dirty="0"/>
              <a:t>Без договоров: 1)Сеть магазинов «</a:t>
            </a:r>
            <a:r>
              <a:rPr lang="ru-RU" dirty="0" err="1"/>
              <a:t>Эльсити</a:t>
            </a:r>
            <a:r>
              <a:rPr lang="ru-RU" dirty="0"/>
              <a:t>»; 2) ООО «Заповедная вода»; 3) ООО «Фабрика мороженого  «Славица»; 4) Агентство «Праздник»; 5) Рекламное агентство «ГРУППА7»; 6)Магазин «</a:t>
            </a:r>
            <a:r>
              <a:rPr lang="ru-RU" dirty="0" err="1"/>
              <a:t>КрасАльпСнар</a:t>
            </a:r>
            <a:r>
              <a:rPr lang="ru-RU" dirty="0"/>
              <a:t>»; 7)Магазин «Азбука Пола»; 8) ООО «Очаг» (строительный магазин); 9)Магазин «24лампа»; 10)Рекламное </a:t>
            </a:r>
            <a:r>
              <a:rPr lang="ru-RU" dirty="0" err="1"/>
              <a:t>агенство</a:t>
            </a:r>
            <a:r>
              <a:rPr lang="ru-RU" dirty="0"/>
              <a:t> « ВОСТОК»; 11) Салон «АНТАРЕС»; 12) ООО « </a:t>
            </a:r>
            <a:r>
              <a:rPr lang="ru-RU" dirty="0" err="1"/>
              <a:t>Маримбо</a:t>
            </a:r>
            <a:r>
              <a:rPr lang="ru-RU" dirty="0"/>
              <a:t>»; 13) ООО «Квадратный метр»; 14) ООО «</a:t>
            </a:r>
            <a:r>
              <a:rPr lang="ru-RU" dirty="0" err="1"/>
              <a:t>ЭкипКлуб</a:t>
            </a:r>
            <a:r>
              <a:rPr lang="ru-RU" dirty="0"/>
              <a:t>»; 15) ООО «</a:t>
            </a:r>
            <a:r>
              <a:rPr lang="ru-RU" dirty="0" err="1"/>
              <a:t>ПрофСтар</a:t>
            </a:r>
            <a:r>
              <a:rPr lang="ru-RU" dirty="0"/>
              <a:t>»; 16) ОАО «Хлеб»; 17) ООО « Вираж».</a:t>
            </a:r>
          </a:p>
        </p:txBody>
      </p:sp>
    </p:spTree>
    <p:extLst>
      <p:ext uri="{BB962C8B-B14F-4D97-AF65-F5344CB8AC3E}">
        <p14:creationId xmlns:p14="http://schemas.microsoft.com/office/powerpoint/2010/main" val="310496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508030"/>
            <a:ext cx="4022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>
                    <a:lumMod val="75000"/>
                    <a:lumOff val="25000"/>
                  </a:srgbClr>
                </a:solidFill>
              </a:rPr>
              <a:t>Привлечение волонтеров</a:t>
            </a:r>
            <a:endParaRPr lang="ru-RU" sz="2800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36717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>
                  <a:lumMod val="75000"/>
                  <a:lumOff val="25000"/>
                </a:srgbClr>
              </a:solidFill>
            </a:endParaRPr>
          </a:p>
          <a:p>
            <a:endParaRPr lang="ru-RU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4157" y="1166843"/>
            <a:ext cx="83103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участию в мероприятиях Центра и оказанию социальных услуг привлечено</a:t>
            </a:r>
          </a:p>
          <a:p>
            <a:r>
              <a:rPr lang="ru-RU" dirty="0"/>
              <a:t>12 волонтерских команд: </a:t>
            </a:r>
          </a:p>
          <a:p>
            <a:r>
              <a:rPr lang="ru-RU" dirty="0"/>
              <a:t>По договору: 1) БФ "Общечеловеческие ценности"; 2) КРОО "Играя Действовать"; </a:t>
            </a:r>
          </a:p>
          <a:p>
            <a:r>
              <a:rPr lang="ru-RU" dirty="0"/>
              <a:t>Без договора: 1) Волонтерский центр СФУ; 2)Штаб Универсиады МАОУ "Лицей №1" проекта "</a:t>
            </a:r>
            <a:r>
              <a:rPr lang="ru-RU" dirty="0" err="1"/>
              <a:t>Красволонтёр</a:t>
            </a:r>
            <a:r>
              <a:rPr lang="ru-RU" dirty="0"/>
              <a:t>" ФП "Команда-2019"; 3)Красноярский волонтерский центр «Доброе дело»; 4) Молодежный центр "Свое дело"; 5) Центр социальных программ "</a:t>
            </a:r>
            <a:r>
              <a:rPr lang="ru-RU" dirty="0" err="1"/>
              <a:t>РУСАЛа</a:t>
            </a:r>
            <a:r>
              <a:rPr lang="ru-RU" dirty="0"/>
              <a:t>"; 6) Волонтеры компании "Эльдорадо"; 7) Центр моделирования здорового образа жизни "Веста"; 8) БФ "Феникс"; 9) "Соколы ЛДПР"; 10) БФ "Принеси пользу".</a:t>
            </a:r>
          </a:p>
        </p:txBody>
      </p:sp>
      <p:pic>
        <p:nvPicPr>
          <p:cNvPr id="14338" name="Picture 2" descr="\\SHEVCOVA\Users\Public\Архив фото и видео материалов МБУ СО ЦСПСиД Октябрьский\фото\2017 г\26.12. Мультиспорт\DSC06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4" y="3745270"/>
            <a:ext cx="43344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\\SHEVCOVA\Users\Public\Архив фото и видео материалов МБУ СО ЦСПСиД Октябрьский\фото\2017 г\Семья в куче не срашна и туча\100CANON\IMG_8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78" y="3550615"/>
            <a:ext cx="4417570" cy="29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6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236717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>
                  <a:lumMod val="75000"/>
                  <a:lumOff val="25000"/>
                </a:srgbClr>
              </a:solidFill>
            </a:endParaRPr>
          </a:p>
          <a:p>
            <a:endParaRPr lang="ru-RU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9475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Развитие сотрудничества с учреждениями дополнительного образования, культуры, молодежи и спорта по организации досуга получателей социальных услуг.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008" y="1358158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Поддержание существующих договорных отношений и выстраивание новых с учреждениями образования, спорта, культуры и др:  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 договорам:1) КГБОУ Красноярская школа №1(для слабовидящих детей);  2) МАУ «СОК «Лесной». 3) Библиотека им А.С. Серафимовича; 4) Библиотека им Ф.М. Достоевского; 5)КГАУЗ «Красноярский краевой Центр профилактики и борьбы со СПИД»; 6)МБУ «Красноярский музейно-выставочный центр»; 7) Красноярский краевой центр «Юннаты»;8) Библиотека им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А.Блока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9)Библиотека им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Л.Н.Толстого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10) КГБУ «Красноярский краеведческий музей».</a:t>
            </a:r>
          </a:p>
          <a:p>
            <a:endParaRPr lang="ru-RU" dirty="0"/>
          </a:p>
        </p:txBody>
      </p:sp>
      <p:pic>
        <p:nvPicPr>
          <p:cNvPr id="13314" name="Picture 2" descr="\\SHEVCOVA\Users\Public\Архив фото и видео материалов МБУ СО ЦСПСиД Октябрьский\фото\2017 г\библ-ка Серафимовича\DSC03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3" y="3789040"/>
            <a:ext cx="4259021" cy="28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SHEVCOVA\Users\Public\Архив фото и видео материалов МБУ СО ЦСПСиД Октябрьский\фото\2017 г\19.07. Мастер-класс. Успенский\DSC04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43" y="3573016"/>
            <a:ext cx="43344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2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427" y="18864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Задачи: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20096"/>
            <a:ext cx="8359828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805" algn="just">
              <a:lnSpc>
                <a:spcPct val="115000"/>
              </a:lnSpc>
              <a:buSzPts val="1000"/>
              <a:tabLst>
                <a:tab pos="589280" algn="l"/>
              </a:tabLst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•</a:t>
            </a:r>
            <a:r>
              <a:rPr lang="ru-RU" sz="1600" dirty="0">
                <a:solidFill>
                  <a:prstClr val="white"/>
                </a:solidFill>
                <a:ea typeface="Calibri"/>
                <a:cs typeface="Times New Roman"/>
              </a:rPr>
              <a:t>	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содействовать укреплению и поддержке семьи, повышению ее воспитательного потенциала;</a:t>
            </a:r>
          </a:p>
          <a:p>
            <a:pPr marR="90805" algn="just">
              <a:lnSpc>
                <a:spcPct val="115000"/>
              </a:lnSpc>
              <a:buSzPts val="1000"/>
              <a:tabLst>
                <a:tab pos="589280" algn="l"/>
              </a:tabLst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•	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содействовать 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социализации  и социокультурной адаптации несовершеннолетних,  раскрытию и развитию потенциальных возможностей, повышению творческой и социальной активности;</a:t>
            </a:r>
          </a:p>
          <a:p>
            <a:pPr marR="90805" algn="just">
              <a:lnSpc>
                <a:spcPct val="115000"/>
              </a:lnSpc>
              <a:buSzPts val="1000"/>
              <a:tabLst>
                <a:tab pos="589280" algn="l"/>
              </a:tabLst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•	осуществлять работу по  профилактике безнадзорности, социального сиротства, жестокого обращения, различных видов  зависимого, отклоняющегося поведения подростков;</a:t>
            </a:r>
          </a:p>
          <a:p>
            <a:pPr marR="90805" algn="just">
              <a:lnSpc>
                <a:spcPct val="115000"/>
              </a:lnSpc>
              <a:buSzPts val="1000"/>
              <a:tabLst>
                <a:tab pos="589280" algn="l"/>
              </a:tabLst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•	создавать условия для личностного развития,  интеграции в социум детей с ограниченными возможностями здоровья;</a:t>
            </a:r>
          </a:p>
          <a:p>
            <a:pPr marR="90805" algn="just">
              <a:lnSpc>
                <a:spcPct val="115000"/>
              </a:lnSpc>
              <a:buSzPts val="1000"/>
              <a:tabLst>
                <a:tab pos="589280" algn="l"/>
              </a:tabLst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•	развивать      взаимодействие      и      сотрудничество        с        некоммерческими общественными,  муниципальными,   государственными и  др.  социально ориентированными организациями;</a:t>
            </a:r>
          </a:p>
          <a:p>
            <a:pPr marR="90805" algn="just">
              <a:lnSpc>
                <a:spcPct val="115000"/>
              </a:lnSpc>
              <a:buSzPts val="1000"/>
              <a:tabLst>
                <a:tab pos="589280" algn="l"/>
              </a:tabLst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•	повышать  эффективность деятельности учреждения, качество и результативность оказываемых услуг, внедрять инновационные формы и методы работы;</a:t>
            </a:r>
          </a:p>
          <a:p>
            <a:pPr marR="90805" algn="just">
              <a:lnSpc>
                <a:spcPct val="115000"/>
              </a:lnSpc>
              <a:buSzPts val="1000"/>
              <a:tabLst>
                <a:tab pos="589280" algn="l"/>
              </a:tabLst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•	обеспечить выполнение Комплексного плана мероприятий по организации доступной среды для инвалидов и других маломобильных групп населения в г. Красноярске на 2017 год.</a:t>
            </a:r>
          </a:p>
          <a:p>
            <a:pPr marL="342900" marR="90805" indent="-342900" algn="just">
              <a:lnSpc>
                <a:spcPct val="115000"/>
              </a:lnSpc>
              <a:buSzPts val="1000"/>
              <a:buFont typeface="Symbol"/>
              <a:buChar char=""/>
              <a:tabLst>
                <a:tab pos="589280" algn="l"/>
              </a:tabLst>
            </a:pPr>
            <a:endParaRPr lang="ru-RU" sz="16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7811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236717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>
                  <a:lumMod val="75000"/>
                  <a:lumOff val="25000"/>
                </a:srgbClr>
              </a:solidFill>
            </a:endParaRPr>
          </a:p>
          <a:p>
            <a:endParaRPr lang="ru-RU" dirty="0">
              <a:solidFill>
                <a:srgbClr val="0020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9475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>
                    <a:lumMod val="75000"/>
                    <a:lumOff val="25000"/>
                  </a:srgbClr>
                </a:solidFill>
              </a:rPr>
              <a:t>Развитие сотрудничества с учреждениями дополнительного образования, культуры, молодежи и спорта по организации досуга получателей социальных услуг.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008" y="1358158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Без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договора:1) МАУ СШОР «Рассвет»; 2) Многофункциональный стадион "Динамо";  3) Отдел государственного пожарного надзора в Октябрьском районе г.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Красноярска, пожарная часть №3; 4) Воинская часть 7486; 5) Культурно-исторический центр «Успенский»; 6) ГорДК  «Культурный центр на Высотной» 7) Музей-усадьба Г. В. Юдина; 8) МАУК «Городской дворец культуры «Левобережный»; 9) МБУК  «Музей-усадьба 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В.И.Сурикова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»; 10) Региональный спортивный тактический конвент «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ТактикКон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»; 11) Красноярский филиал  Новосибирского  тренинг - Центра международной ассоциации секции Крав Мага «Школа самообороны» 12)Спортивно-тактический полигон 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ТактикКон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(лазертаг и 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страйкбол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); 13) Сеть пейнтбольных клубов "Сибирская дивизия"; 14) Центр экстремального спорта «Спортэкс»;15) Аэродинамический комплекс «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Скайфлай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»;</a:t>
            </a:r>
          </a:p>
          <a:p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16) Кото-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кафэ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«Кис-Кис»,17) Детский развлекательный  центр «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Dreamland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»; 18)Контактный зоопарк «Страна 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Енотия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»; 19)Праздничное 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агенство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«Авеню 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Драйф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«Форд 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Боярд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»; 20) Праздничное 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агенство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научное шоу  «Профессора Звездунова»</a:t>
            </a:r>
          </a:p>
          <a:p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21) Развлекательный комплекс «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Dreamland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»; 22) Учебно-демонстрационный центр «Музей </a:t>
            </a:r>
            <a:r>
              <a:rPr lang="ru-RU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СибГАУ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Планетарий» 23) Красноярский ипподром; 24)Мемориальный комплекс В. П. Астафьева; 25) Кинокомплекс «Квадро-фильм»; 26) Международная федерация студенческого спорта (Шатер зимней УНИВЕРСИАДЫ 2019);  27) Боулинг клуб «Шаровая молния»; 28) Молодежное объединение «Команда «Аквагрим»; 29) Клуб артистического фехтования «СТАЯ»; 30) Центр семейного отдыха «Парк Троя»; 31) Кинокомплекс «ЛУЧ»; 32) Парк чудес «Галилео» 33) Интерактивный музей науки «Ньютон парк»; 34)ЗАО «Центральный парк»; 35) Парк флоры и фауны «Роев ручей»; 36) Хаски-ферма.</a:t>
            </a:r>
          </a:p>
        </p:txBody>
      </p:sp>
    </p:spTree>
    <p:extLst>
      <p:ext uri="{BB962C8B-B14F-4D97-AF65-F5344CB8AC3E}">
        <p14:creationId xmlns:p14="http://schemas.microsoft.com/office/powerpoint/2010/main" val="3287206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5804" y="476672"/>
            <a:ext cx="833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Организация работы Попечительского Совета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316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течение 2017г состоялось 4  заседания Попечительского Совета. Члены Совета в течение года оказывали содействие в привлечение спонсорских средств и оказании социальных услуг: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-при осуществлении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мелкосрочного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текущего ремонта помещений;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-при организации и проведении крупных открытых мероприятий («Семья в куче-не страшна и туча» и др.)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-при решении текущих организационных задач Учреждения (регистрация домена).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108" y="3693953"/>
            <a:ext cx="5367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Информационная открытость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262" y="4437112"/>
            <a:ext cx="8507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Размещение актуальной информации на обновленном сайте Учреждения helpdeti7.ru,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-в сети Интернет в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соцсетях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https://www.facebook.com/groups/1696283500679025/, https://vk.com/club92680644) 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 информационных стендах в отделениях.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84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Освещение деятельности  в СМИ, публикации: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387" y="105273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Всего 11 упоминаний в СМИ: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1.«Хочется навсегда запомнить» о посещении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Хаски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-фермы – «Городские новости» 19.01.2017г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2.В рубрике «Дежурная группа «от телекомпании «Прима ТВ» освещен мастер-класс по спортивно-танцевальному направлению «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зумба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 от тренера из Марокко 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Лхаррара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Аббдельхая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3. Совместно с МБУ СО «Центр «Радуга» в июне-июле прошли 2 открытых мероприятия, освященных в СМИ. Ребята, состоящие на обслуживании в МБУ СО «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ЦСПСиД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«Октябрьский» участвовали в «Летних дружеских спортивных играх» совместно с детьми с ограниченными возможностями, проходящими реабилитацию в МБУ СО «Центр «Радуга» Первый сюжет от 14.06 на телеканале «Енисей».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4. О втором мероприятии, проведенном специалистами МБУ СО «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ЦСПСиД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«Октябрьский» совместно с  МБУ СО «Центр «Радуга» и волонтерами Красноярской зимней универсиады-2019г, мастер-классе по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зумбе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от марокканца 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Лхаррара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Аббдельхая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сюжет на телеканале «Енисей».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5. В преддверии Дня семьи, любви и верности, прошел спортивно-развлекательный праздник «Семья в куче-не страшна и туча» Сюжет на телеканале «Енисей» от 06.06.2017г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6. Публикация в газете «Городские новости» №88 (3546)  от 04.08.2017г стр8 «Понадобились знания и смекалка» о  познавательно-развлекательном мероприятии в рамках «Года Экологии (и публикация на сайте НГС).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7. Публикация на сайте «Столица24» 03.08.2017г с информацией об открытом мероприятии «Красноярск спортивный», в рамках которого прошел мастер-класс от чемпиона Красноярского края среди юниоров Артема Фукс по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киокушинкай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карате –до.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8. Сюжет на телеканале «Енисей», также посвященный мастер-классу от чемпиона Красноярского края среди юниоров Артема Фукс  : от 16.08.2017г 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9. Йога для мам -   сюжет на ТВ Центр - Красноярск от 24.10.17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10. Публикация «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Асаны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помогут маме» в газете «Городские новости» 29.11.17 г.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11.Публикация в журнале «Социальное развитие: регион24» №3(20) сентябрь2017г в рубрике «Равные возможности» статья «Реабилитация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иппотерапией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», автор Белоусова Н.С., заведующий отделением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соц.реабилитации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детей с ОВ.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18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Проведение опросов граждан по наиболее актуальным вопросам предоставления социального обслуживания (в электронном виде, Интернет-опросы, анкетирование)</a:t>
            </a:r>
          </a:p>
          <a:p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391" y="1340768"/>
            <a:ext cx="83529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Проведение опросов граждан</a:t>
            </a:r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ru-RU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в рамках «Недели качества», «Декады качества»; 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-проведение опроса с целью изучения мнения получателей услуг и малообеспеченных граждан, состоящих на учете в УСЗН  по вопросу востребованности услуги «кратковременный присмотр за ребенком»; 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-анкетирование родителей, воспитывающих детей с ОВЗ, по выявлению потребностей семей в услугах Учреждения; 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-анкетирование семей, воспитывающих  детей-инвалидов по определению уровня организованности ребенка. </a:t>
            </a:r>
          </a:p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-анкетирование многодетных семей по пожарной безопасности, в 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т.ч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выявление нуждаемости в установке противопожарных датчиков, проверка работы уже установленных датчиков (во время рейдов).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7391" y="503408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Организация мероприятий «День открытых дверей»</a:t>
            </a:r>
          </a:p>
          <a:p>
            <a:endParaRPr lang="ru-RU" i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рамках «Декады качества» и «Недели качества» организовано 6 открытых мероприятий в период с 15 по 26 мая 2017г. («Декада качества»); с 8 по 15 ноября 2017г. 4 открытых мероприятия («Неделя качества»). Проведение консультаций юристов, психологов, других специалистов Центра.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63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3226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Доступная среда: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45423"/>
            <a:ext cx="829207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1) все  отделения Учреждения оснащены  пожарно-охранной сигнализацией и системой  видеонаблюдения (которая ведет запись и работает в режиме реального времени).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2) отделения Учреждения оснащены пандусами для беспрепятственного  доступа в учреждение граждан с ограниченными возможностями  (за исключением отделения по работе с детьми с ОВЗ,  расположенного по адресу: ул. П.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Словцова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д. 12, доступ в указанное отделение обеспечивается  с помощью сотрудников отделения).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3) в отделениях Учреждения, расположенных по адресам: ул. Академика Киренского, д.60, ул. Петра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Словцова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д.12 и ул. Попова, д.8г   установлены: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тактильная напольная плитка;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таблички (вывески) перед входом в помещения, в которых оказываются услуги.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установлены мнемосхемы, с помощью которых инвалиды по зрению могут определять маршрут передвижения внутри отделений Учреждения;    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установлены  тактильные таблички шрифтом Брайля на кабинетах, в которых оказываются услуги.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4" name="Picture 2" descr="\\PUSHKAREVA\Users\Public\Эллада\Фото Отчет по Доступной\Киренского,60\DSC05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66" y="4005065"/>
            <a:ext cx="346753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\\PUSHKAREVA\Users\Public\Эллада\Фото Отчет по Доступной\Попова, 8г\iZyshewlAD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7" y="4149080"/>
            <a:ext cx="42244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\\PUSHKAREVA\Users\Public\Эллада\Фото Отчет по Доступной\П.Словцова\IMG_2201-23-10-17-02-0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0240"/>
            <a:ext cx="3384375" cy="25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56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20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Финансово-хозяйственная деятельность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Таблица – Состав и структура кассовых расходов учреждения по субсидии на выполнение муниципального задания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36" y="1916832"/>
            <a:ext cx="6699250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18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97322"/>
            <a:ext cx="720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Финансово-хозяйственная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295" y="82552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Таблица – Состав и структура кассовых расходов учреждения по собственным доходам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14" y="1248778"/>
            <a:ext cx="6699250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157192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соответствии с Федеральным законом от 05.04.2013 N 44-ФЗ "О контрактной системе в сфере закупок товаров, работ, услуг для обеспечения государственных и муниципальных нужд" в учреждении создана контрактная служба, руководителем которой является заместитель директора. По итогам работы службы за 2017 учреждением заключено 105 договоров на общую сумму: 2072995,38 руб. Из них: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1.Конкурентными способами определения поставщиков, подрядчиков, исполнителей – 3, на общую сумму 382 549,70  руб.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Экономия по результатам торгов составила 61875,85 руб.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32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294" y="179195"/>
            <a:ext cx="8176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Развитие материально-технической базы учреждения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791" y="1409347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1) Установка ремней безопасности на автомобиль «Газель» ГАЗ -32213.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2) Приобретение фотоаппарата (доход от платных услуг -7990р +карты памяти 1306,15 =9296,15)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3) Приобретение мебели за счет спонсорских средств на 20 830,00: компьютерный стол, 4 табурета, 2 шкафа.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4)Привлечение спонсорских средств для выполнения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мелкосрочных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ремонтных работ в отделениях Центр: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-осуществлена замена линолеума в 2 отделениях: отделение социальной реабилитации детей с ОВ - 1 помещение – зал площадью 39,2кв.м., отделение психолого-педагогической помощи: 3 помещения общей площадью 89,4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кв.м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-в отделении психолого-педагогической помощи осуществлен монтаж натяжных потолков с заменой светильников в помещении площадью 11,8кв.м. </a:t>
            </a:r>
          </a:p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-в отделении социального патронажа произведен монтаж стеновых панелей: объем выполненных работ составил 22.5кв.м.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37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284"/>
            <a:ext cx="3578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Задачи </a:t>
            </a:r>
            <a:r>
              <a:rPr lang="ru-RU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на 2018 год: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4129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1. Повышение профессиональной  квалификации сотрудников учреждения через посещение учебно-  методических семинаров, курсов повышения квалификации.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2. Проведение обучающих семинаров  для сотрудников учреждения по вопросам изучения и разъяснения  законодательно- нормативной документации, регламентирующей деятельность учреждения.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3. Организация  тренингов для сотрудников учреждения направленных на формирование профессиональной мотивации, профилактику  эмоционального выгорания, 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командобразование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4. Обеспечение активного участия специалистов учреждения в 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грантовых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проектах, конкурсах успешных социальных практик.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5. Разработка и реализация социально-значимых программ и проектов, перспективных направлений в том числе  с привлечением Попечительского совета: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-выстраивание системы взаимодействия между МБУ СО «</a:t>
            </a:r>
            <a:r>
              <a:rPr lang="ru-RU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ЦСПСиД</a:t>
            </a:r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«Октябрьский» и МБУ ЦСО Октябрьского района по обеспечению преемственности реабилитационных мероприятий для молодых людей с инвалидностью.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внедрение «Службы примирения» в активную практику работы специалистов отделения профилактики безнадзорности и правонарушений несовершеннолетних (совместно с учреждениями образования Октябрьского района);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-профориентация детей-инвалидов;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-организация службы кратковременного присмотра за здоровыми детьми из таких категорий семей как неполные семьи, семьи с родителями-инвалидами и др. (в настоящее время данная услуга доступна только семьям с детьми с ОВЗ);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-«Служба ранней помощи» ( семьи с детьми с ОВЗ и семьи в СОП).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6 Содействие более широкому привлечению общественности к вопросам оказания поддержки семьям  с детьми,  активизация  контактов с некоммерческими организациями и фондами;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7. Расширение клиентской базы,  объема и видов  предоставляемых услуг, в том числе за счет внедрения дополнительных платных услуг.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85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683329"/>
              </p:ext>
            </p:extLst>
          </p:nvPr>
        </p:nvGraphicFramePr>
        <p:xfrm>
          <a:off x="1043608" y="332656"/>
          <a:ext cx="7200800" cy="6072833"/>
        </p:xfrm>
        <a:graphic>
          <a:graphicData uri="http://schemas.openxmlformats.org/drawingml/2006/table">
            <a:tbl>
              <a:tblPr firstRow="1" firstCol="1" bandRow="1"/>
              <a:tblGrid>
                <a:gridCol w="3312368"/>
                <a:gridCol w="3888432"/>
              </a:tblGrid>
              <a:tr h="21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Существующие проблемы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Задачи на 2018 год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1. Большой процент специалистов без опыта работы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1. Разработать систему повышения профессиональной компетентности специалистов через наставничество, организацию внутренних обучающих мероприятий, разработку и внедрение критериев оценки качества деятельности специалистов.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2. Увеличение количества семей и детей в СОП и как следствие увеличение нагрузки на специалистов отделения ПБиПН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2. Реструктуризация учреждения, отказ от нерентабельных направлений работы в пользу востребованных.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3. Расширение спектра оказываемых услуг и большая рассредоточенность помещений Центра по району препятствует доступности получения социальных услуг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3. Ищем пути решения.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4. Существующее законодательство не позволяет оказывать услуги некоторым категориям граждан, нуждающимся в социальной помощи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4. Сформировать предложения по внесению изменений в существующие нормативно-правовые акты.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5. Низкие тарифы на дополнительные платные услуги, при этом высокие показатели по выполнению муниципального задания.</a:t>
                      </a: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5.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Изменение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 типа учреждения.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2642" marR="5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39963" y="1255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7" y="404664"/>
            <a:ext cx="90138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6" y="1412776"/>
            <a:ext cx="8712265" cy="440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8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КАДРЫ: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42120"/>
            <a:ext cx="842493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" indent="540385"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Штатная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численность - 63 штатные единицы специалистов, с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писочный состав  55 человек.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R="90170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 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Установлено взаимодействие с девятью образовательными учреждениями города.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Специалисты Центра -12 человек приняли участие в 19 мероприятиях.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38 внутренних обучающих семинаров.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В 2017 году 16 сотрудников повысили свою квалификацию.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Награждения: благодарственные письма ГУСЗН Лукьянова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Я.А., Сотникова Т.В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Участие в конкурсах: профессионального мастерства и  творческих конкурсах.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Создание профсоюзной организации -19 сотрудников.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Проведение общих собраний коллектива: 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5 собраний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Выделение путевок в КГАУ СОЦ «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Тесь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»: 3 сотрудника.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63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Профессиональная аттестация в 2017 году не проходила, плановая аттестация работников состоится  1 марта 2018 года.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469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484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Выполнение муниципального задания:</a:t>
            </a:r>
          </a:p>
          <a:p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2017 году МЗ учреждением выполнено в полном объеме. </a:t>
            </a:r>
          </a:p>
          <a:p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 критерию объема предоставления социальных услуг МЗ выполнено: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платные услуги на 100% (оказано 3 из 3 запланированных услуг)</a:t>
            </a:r>
          </a:p>
          <a:p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-бесплатные услуги: плановые показатели 2002 (оказано 2008 услуг)-100,3% </a:t>
            </a:r>
            <a:endParaRPr lang="ru-RU" sz="1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критериям качества муниципальной услуги:</a:t>
            </a:r>
          </a:p>
          <a:p>
            <a:endParaRPr lang="ru-RU" sz="1400" dirty="0">
              <a:solidFill>
                <a:prstClr val="white"/>
              </a:solidFill>
            </a:endParaRPr>
          </a:p>
          <a:p>
            <a:endParaRPr lang="ru-RU" sz="1400" dirty="0" smtClean="0">
              <a:solidFill>
                <a:prstClr val="white"/>
              </a:solidFill>
            </a:endParaRPr>
          </a:p>
          <a:p>
            <a:endParaRPr lang="ru-RU" sz="1400" dirty="0">
              <a:solidFill>
                <a:prstClr val="white"/>
              </a:solidFill>
            </a:endParaRPr>
          </a:p>
          <a:p>
            <a:endParaRPr lang="ru-RU" sz="1400" dirty="0" smtClean="0">
              <a:solidFill>
                <a:prstClr val="white"/>
              </a:solidFill>
            </a:endParaRPr>
          </a:p>
          <a:p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16064"/>
              </p:ext>
            </p:extLst>
          </p:nvPr>
        </p:nvGraphicFramePr>
        <p:xfrm>
          <a:off x="251520" y="1772816"/>
          <a:ext cx="8424934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054"/>
                <a:gridCol w="953104"/>
                <a:gridCol w="953104"/>
                <a:gridCol w="1066807"/>
                <a:gridCol w="1066807"/>
                <a:gridCol w="2014058"/>
              </a:tblGrid>
              <a:tr h="42607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bg1"/>
                          </a:solidFill>
                          <a:effectLst/>
                        </a:rPr>
                        <a:t>показателя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утверждено в </a:t>
                      </a:r>
                      <a:r>
                        <a:rPr lang="ru-RU" sz="700" dirty="0" err="1">
                          <a:solidFill>
                            <a:schemeClr val="bg1"/>
                          </a:solidFill>
                          <a:effectLst/>
                        </a:rPr>
                        <a:t>муници-пальном</a:t>
                      </a: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 задании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исполнено на отчетную дату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отклонение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причина отклонения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</a:tr>
              <a:tr h="80606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001 доля получателей социальных услуг, получающих социальные услуги в рамках заключенных договоров о социальном обслуживании с организацией, от общего числа получателей социальных услуг (ПЛАТНО)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100%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Услуги по договору оказаны 3 из 3 получателей услуг-100% от показателя объема.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</a:tr>
              <a:tr h="80606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001 доля получателей социальных услуг, получающих социальные услуги в рамках заключенных договоров о социальном обслуживании с организацией, от общего числа получателей социальных услуг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(БЕСПЛАТНО)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80% и более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98,21%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+18,21%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Услуги по договору оказаны 1972 (из 2008) получателям или 98,21% от показателя объема.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</a:tr>
              <a:tr h="50311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002 количество нарушений санитарного и пожарного законодательства в отчетном году, выявленных при проведении проверок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Нарушения отсутствуют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</a:tr>
              <a:tr h="129005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003 удовлетворенность получателей социальных услуг в оказанных социальных услугах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90% и более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100%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+10,0%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Обоснованные претензии (жалобы) потребителей отсутствуют. В рамках проведения «Декады качества» 100% респондентов удовлетворены качеством оказанных услуг (205 опрошенных)</a:t>
                      </a:r>
                      <a:r>
                        <a:rPr lang="ru-RU" sz="800">
                          <a:effectLst/>
                        </a:rPr>
                        <a:t> </a:t>
                      </a:r>
                      <a:r>
                        <a:rPr lang="ru-RU" sz="700">
                          <a:effectLst/>
                        </a:rPr>
                        <a:t>(33%), на дату проведения опроса было обслужено 625 человек)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</a:tr>
              <a:tr h="42607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004 укомплектование организации специалистами, оказывающими социальные услуги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90% и более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94,67%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+4,67%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 37,5 ставок специалистов, оказывающих социальные услуги занято 35,5 ставок.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</a:tr>
              <a:tr h="63910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005 доступность получения социальных услуг в организации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40,0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90%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+50%</a:t>
                      </a:r>
                      <a:endParaRPr lang="ru-RU" sz="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9801" marR="29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Обеспечена доступность на 9 баллов из 10. Выполнены работы по повышению качества обслуживания получателей услуг по критериям доступности. 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6465" marR="564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76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48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white"/>
              </a:solidFill>
            </a:endParaRPr>
          </a:p>
          <a:p>
            <a:endParaRPr lang="ru-RU" sz="1400" dirty="0">
              <a:solidFill>
                <a:prstClr val="white"/>
              </a:solidFill>
            </a:endParaRPr>
          </a:p>
          <a:p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99726758"/>
              </p:ext>
            </p:extLst>
          </p:nvPr>
        </p:nvGraphicFramePr>
        <p:xfrm>
          <a:off x="245222" y="1412776"/>
          <a:ext cx="875476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6870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Основные категории получателей социальных услуг по обстоятельствам, которые ухудшают или могут ухудшить условия жизнедеятельности: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0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7777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Количество и виды оказанных услуг: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753" y="1429440"/>
            <a:ext cx="8136904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a typeface="Times New Roman"/>
              </a:rPr>
              <a:t>За 2017 год учреждением было оказано 5492 услуги. Самые востребованные среди получателей следующие виды услуг: Социально-педагогические -4029, социально-психологические-1243.Другие виды услуг-220</a:t>
            </a:r>
          </a:p>
          <a:p>
            <a:pPr marR="63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/>
              </a:rPr>
              <a:t> </a:t>
            </a:r>
            <a:endParaRPr lang="ru-RU" sz="1600" dirty="0"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3284984"/>
            <a:ext cx="54085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Платные услуги: 208 услуг на сумму 28477,16р ( в </a:t>
            </a:r>
            <a:r>
              <a:rPr lang="ru-RU" sz="1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т.ч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3-социально правовые услуги в рамках МЗ на 131,88р) и 205 услуг-дополнительные платные услуги на 28345,28р: автотранспортные услуги; подготовка юрисконсультом документов правового характера; индивидуальные развивающие занятия с логопедом; индивидуальные развивающие занятия с психологом; групповые развивающие занятия с социальным педагогом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9458" name="Picture 2" descr="\\SHEVCOVA\Users\Public\Архив фото и видео материалов МБУ СО ЦСПСиД Октябрьский\фото\2017 г\день правовой помощи 2011.17 г\P71120-163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3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2675" y="5085183"/>
            <a:ext cx="8595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1735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Развитие проектной и инновационной деятельности учреждений. 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090094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Пилотный проект «Кейс-менеджмент»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825" y="2492896"/>
            <a:ext cx="424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Служба «Мобильная бригада» 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1" y="3073710"/>
            <a:ext cx="3556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«Служба примирения» 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0685" y="3720704"/>
            <a:ext cx="3340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Социальный консилиум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437111"/>
            <a:ext cx="568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Пилотный проект «Учимся жить вместе» 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28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2">
      <a:dk1>
        <a:srgbClr val="004D62"/>
      </a:dk1>
      <a:lt1>
        <a:sysClr val="window" lastClr="FFFFFF"/>
      </a:lt1>
      <a:dk2>
        <a:srgbClr val="8BE6FF"/>
      </a:dk2>
      <a:lt2>
        <a:srgbClr val="002060"/>
      </a:lt2>
      <a:accent1>
        <a:srgbClr val="71F77E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92D050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540</TotalTime>
  <Words>3935</Words>
  <Application>Microsoft Office PowerPoint</Application>
  <PresentationFormat>Экран (4:3)</PresentationFormat>
  <Paragraphs>291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ё</dc:creator>
  <cp:lastModifiedBy>МБУ ЦСПСиД Октябрьский</cp:lastModifiedBy>
  <cp:revision>47</cp:revision>
  <dcterms:created xsi:type="dcterms:W3CDTF">2018-02-26T13:47:51Z</dcterms:created>
  <dcterms:modified xsi:type="dcterms:W3CDTF">2018-02-27T08:26:08Z</dcterms:modified>
</cp:coreProperties>
</file>